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BCEB5-5ACE-4E2B-B923-2800EB429CB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086CA-8C67-4DCD-A6E6-4D439DBB38F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086CA-8C67-4DCD-A6E6-4D439DBB38F5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6CDE-768B-4344-9176-3EEA0E3D9997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B741-8BC8-4B30-ACFE-3D656E2C82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it-IT" dirty="0" smtClean="0"/>
              <a:t>L’URSS </a:t>
            </a:r>
            <a:r>
              <a:rPr lang="it-IT" dirty="0" err="1" smtClean="0"/>
              <a:t>DI</a:t>
            </a:r>
            <a:r>
              <a:rPr lang="it-IT" dirty="0" smtClean="0"/>
              <a:t> STALIN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3547864" cy="35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92696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1939</a:t>
            </a:r>
            <a:r>
              <a:rPr lang="it-IT" dirty="0" smtClean="0"/>
              <a:t>: Per </a:t>
            </a:r>
            <a:r>
              <a:rPr lang="it-IT" dirty="0" smtClean="0"/>
              <a:t>mesi l’URSS </a:t>
            </a:r>
            <a:r>
              <a:rPr lang="it-IT" dirty="0" smtClean="0"/>
              <a:t>tentò di stringere accordi con </a:t>
            </a:r>
            <a:r>
              <a:rPr lang="it-IT" smtClean="0"/>
              <a:t>Inghilterra </a:t>
            </a:r>
            <a:r>
              <a:rPr lang="it-IT" smtClean="0"/>
              <a:t>e Francia </a:t>
            </a:r>
            <a:r>
              <a:rPr lang="it-IT" dirty="0" smtClean="0"/>
              <a:t>per giungere a un patto che garantisse aiuto in caso di invasione tedesca; GB e FRA inviano a Mosca solo delegazioni di secondo grado senza il potere di stringere alcun </a:t>
            </a:r>
            <a:r>
              <a:rPr lang="it-IT" dirty="0" err="1" smtClean="0"/>
              <a:t>accordo…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ym typeface="Wingdings" pitchFamily="2" charset="2"/>
              </a:rPr>
              <a:t> </a:t>
            </a:r>
            <a:r>
              <a:rPr lang="it-IT" sz="2800" b="1" dirty="0" smtClean="0"/>
              <a:t>patto </a:t>
            </a:r>
            <a:r>
              <a:rPr lang="it-IT" sz="2800" b="1" dirty="0" err="1" smtClean="0"/>
              <a:t>Molotov-Ribbentrop</a:t>
            </a:r>
            <a:r>
              <a:rPr lang="it-IT" sz="2800" b="1" dirty="0" smtClean="0"/>
              <a:t>  </a:t>
            </a:r>
            <a:r>
              <a:rPr lang="it-IT" dirty="0" smtClean="0"/>
              <a:t>tra Germania e URSS.</a:t>
            </a:r>
          </a:p>
          <a:p>
            <a:endParaRPr lang="it-IT" dirty="0" smtClean="0"/>
          </a:p>
          <a:p>
            <a:pPr algn="r"/>
            <a:r>
              <a:rPr lang="it-IT" i="1" u="sng" dirty="0" smtClean="0"/>
              <a:t>Perché?</a:t>
            </a:r>
            <a:endParaRPr lang="it-IT" i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Esigenza di </a:t>
            </a:r>
            <a:r>
              <a:rPr lang="it-IT" b="1" dirty="0" smtClean="0"/>
              <a:t>difendersi</a:t>
            </a:r>
            <a:r>
              <a:rPr lang="it-IT" dirty="0" smtClean="0"/>
              <a:t> contro lo strapotere militare tedesco.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Tentativo di Stalin di far uscire l'URSS </a:t>
            </a:r>
            <a:r>
              <a:rPr lang="it-IT" b="1" dirty="0" smtClean="0"/>
              <a:t>dall'isolamento</a:t>
            </a:r>
            <a:r>
              <a:rPr lang="it-IT" dirty="0" smtClean="0"/>
              <a:t> internazionale in cui si trovava (v. Conferenza di Monaco).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Preparazione </a:t>
            </a:r>
            <a:r>
              <a:rPr lang="it-IT" dirty="0" smtClean="0"/>
              <a:t>alla "</a:t>
            </a:r>
            <a:r>
              <a:rPr lang="it-IT" b="1" dirty="0" smtClean="0"/>
              <a:t>grande guerra patriottica</a:t>
            </a:r>
            <a:r>
              <a:rPr lang="it-IT" dirty="0" smtClean="0"/>
              <a:t>".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Stare </a:t>
            </a:r>
            <a:r>
              <a:rPr lang="it-IT" dirty="0" smtClean="0"/>
              <a:t>in </a:t>
            </a:r>
            <a:r>
              <a:rPr lang="it-IT" b="1" dirty="0" smtClean="0"/>
              <a:t>attesa</a:t>
            </a:r>
            <a:r>
              <a:rPr lang="it-IT" dirty="0" smtClean="0"/>
              <a:t> degli eventi, </a:t>
            </a:r>
            <a:r>
              <a:rPr lang="it-IT" dirty="0" smtClean="0"/>
              <a:t>pronti </a:t>
            </a:r>
            <a:r>
              <a:rPr lang="it-IT" dirty="0" smtClean="0"/>
              <a:t>a schierarsi dalla parte del </a:t>
            </a:r>
            <a:r>
              <a:rPr lang="it-IT" dirty="0" smtClean="0"/>
              <a:t>vincitore. </a:t>
            </a:r>
            <a:endParaRPr lang="it-IT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634154" cy="46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292080" y="537321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Quanto durerà la luna di miele?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35896" y="6926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1918 -1922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14127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GUERRA CIVILE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71600" y="23488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ARMATA </a:t>
            </a:r>
            <a:r>
              <a:rPr lang="it-IT" sz="2400" b="1" dirty="0" smtClean="0">
                <a:solidFill>
                  <a:srgbClr val="FF0000"/>
                </a:solidFill>
              </a:rPr>
              <a:t>ROSSA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96136" y="24208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ARMATA </a:t>
            </a:r>
            <a:r>
              <a:rPr lang="it-IT" sz="2400" b="1" dirty="0" smtClean="0"/>
              <a:t>BIANCA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299695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TROCKIJ (</a:t>
            </a:r>
            <a:r>
              <a:rPr lang="it-IT" sz="2400" dirty="0" err="1" smtClean="0"/>
              <a:t>Trotsky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1876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2 11"/>
          <p:cNvCxnSpPr/>
          <p:nvPr/>
        </p:nvCxnSpPr>
        <p:spPr>
          <a:xfrm flipH="1">
            <a:off x="2555776" y="1844824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796136" y="184482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576" y="112474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1922</a:t>
            </a:r>
          </a:p>
          <a:p>
            <a:r>
              <a:rPr lang="it-IT" sz="2800" dirty="0" smtClean="0"/>
              <a:t>NASCITA DELL’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234888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it-IT" sz="2800" dirty="0" smtClean="0"/>
              <a:t>nione delle</a:t>
            </a:r>
          </a:p>
          <a:p>
            <a:pPr>
              <a:lnSpc>
                <a:spcPct val="150000"/>
              </a:lnSpc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2800" dirty="0" smtClean="0"/>
              <a:t>epubbliche</a:t>
            </a:r>
          </a:p>
          <a:p>
            <a:pPr>
              <a:lnSpc>
                <a:spcPct val="150000"/>
              </a:lnSpc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800" dirty="0" smtClean="0"/>
              <a:t>ocialiste</a:t>
            </a:r>
          </a:p>
          <a:p>
            <a:pPr>
              <a:lnSpc>
                <a:spcPct val="150000"/>
              </a:lnSpc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800" dirty="0" smtClean="0"/>
              <a:t>ovietiche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213820" cy="21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995936" y="357301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 smtClean="0"/>
              <a:t>LA BANDIERA</a:t>
            </a:r>
          </a:p>
          <a:p>
            <a:r>
              <a:rPr lang="it-IT" sz="2000" dirty="0" smtClean="0"/>
              <a:t>Il </a:t>
            </a:r>
            <a:r>
              <a:rPr lang="it-IT" sz="2000" b="1" dirty="0" smtClean="0"/>
              <a:t>martello</a:t>
            </a:r>
            <a:r>
              <a:rPr lang="it-IT" sz="2000" dirty="0" smtClean="0"/>
              <a:t> rappresenta il lavoro operaio</a:t>
            </a:r>
          </a:p>
          <a:p>
            <a:r>
              <a:rPr lang="it-IT" sz="2000" dirty="0" smtClean="0"/>
              <a:t>La </a:t>
            </a:r>
            <a:r>
              <a:rPr lang="it-IT" sz="2000" b="1" dirty="0" smtClean="0"/>
              <a:t>falce</a:t>
            </a:r>
            <a:r>
              <a:rPr lang="it-IT" sz="2000" dirty="0" smtClean="0"/>
              <a:t> quello contadino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16016" y="332656"/>
            <a:ext cx="4087425" cy="26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331640" y="908720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/>
              <a:t>1922</a:t>
            </a:r>
          </a:p>
          <a:p>
            <a:pPr algn="r"/>
            <a:r>
              <a:rPr lang="it-IT" sz="2800" dirty="0" smtClean="0"/>
              <a:t>Lenin si ammala.</a:t>
            </a:r>
          </a:p>
          <a:p>
            <a:pPr algn="r"/>
            <a:r>
              <a:rPr lang="it-IT" sz="2800" dirty="0" smtClean="0"/>
              <a:t>Inizia una lotta per la SUCCESSIONE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573016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STALIN </a:t>
            </a:r>
            <a:r>
              <a:rPr lang="it-IT" sz="2800" dirty="0" smtClean="0"/>
              <a:t>diviene capo del partito e dello Stato russo (1924)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364502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TROTSKY </a:t>
            </a:r>
            <a:r>
              <a:rPr lang="it-IT" sz="2800" dirty="0" smtClean="0"/>
              <a:t>è costretto all’esilio (1925)</a:t>
            </a:r>
            <a:endParaRPr lang="it-IT" sz="2800" dirty="0"/>
          </a:p>
        </p:txBody>
      </p:sp>
      <p:cxnSp>
        <p:nvCxnSpPr>
          <p:cNvPr id="7" name="Connettore 2 6"/>
          <p:cNvCxnSpPr>
            <a:endCxn id="4" idx="0"/>
          </p:cNvCxnSpPr>
          <p:nvPr/>
        </p:nvCxnSpPr>
        <p:spPr>
          <a:xfrm flipH="1">
            <a:off x="2267744" y="2708920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419872" y="2708920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99592" y="5517232"/>
            <a:ext cx="259228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“socialismo in un solo paese</a:t>
            </a:r>
            <a:r>
              <a:rPr lang="it-IT" sz="2800" dirty="0" smtClean="0"/>
              <a:t>”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5229200"/>
            <a:ext cx="3672408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“rivoluzione permanente</a:t>
            </a:r>
            <a:r>
              <a:rPr lang="it-IT" sz="2800" dirty="0" smtClean="0"/>
              <a:t>” </a:t>
            </a:r>
            <a:r>
              <a:rPr lang="it-IT" sz="2400" dirty="0" smtClean="0"/>
              <a:t>ed espansione del comunismo in Europa</a:t>
            </a:r>
            <a:endParaRPr 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76672"/>
            <a:ext cx="2592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ECONOMIA</a:t>
            </a:r>
            <a:endParaRPr lang="it-IT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18448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Crescita AGRICOLA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23488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 smtClean="0"/>
              <a:t>ma</a:t>
            </a:r>
            <a:endParaRPr lang="it-IT" sz="28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285293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INDUSTRIA DA SVILUPPARE</a:t>
            </a:r>
            <a:endParaRPr lang="it-IT" sz="2800" dirty="0"/>
          </a:p>
        </p:txBody>
      </p:sp>
      <p:sp>
        <p:nvSpPr>
          <p:cNvPr id="7" name="Freccia in giù 6"/>
          <p:cNvSpPr/>
          <p:nvPr/>
        </p:nvSpPr>
        <p:spPr>
          <a:xfrm flipV="1">
            <a:off x="4283968" y="1844824"/>
            <a:ext cx="360040" cy="4320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1560" y="2924944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1560" y="3140968"/>
            <a:ext cx="360040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156176" y="9087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NEP di Lenin</a:t>
            </a:r>
            <a:endParaRPr lang="it-IT" sz="2400" i="1" dirty="0"/>
          </a:p>
        </p:txBody>
      </p:sp>
      <p:sp>
        <p:nvSpPr>
          <p:cNvPr id="11" name="Figura a mano libera 10"/>
          <p:cNvSpPr/>
          <p:nvPr/>
        </p:nvSpPr>
        <p:spPr>
          <a:xfrm>
            <a:off x="4765964" y="1211876"/>
            <a:ext cx="1648691" cy="907869"/>
          </a:xfrm>
          <a:custGeom>
            <a:avLst/>
            <a:gdLst>
              <a:gd name="connsiteX0" fmla="*/ 0 w 1648691"/>
              <a:gd name="connsiteY0" fmla="*/ 907869 h 907869"/>
              <a:gd name="connsiteX1" fmla="*/ 290945 w 1648691"/>
              <a:gd name="connsiteY1" fmla="*/ 824742 h 907869"/>
              <a:gd name="connsiteX2" fmla="*/ 304800 w 1648691"/>
              <a:gd name="connsiteY2" fmla="*/ 783179 h 907869"/>
              <a:gd name="connsiteX3" fmla="*/ 332509 w 1648691"/>
              <a:gd name="connsiteY3" fmla="*/ 755469 h 907869"/>
              <a:gd name="connsiteX4" fmla="*/ 401781 w 1648691"/>
              <a:gd name="connsiteY4" fmla="*/ 686197 h 907869"/>
              <a:gd name="connsiteX5" fmla="*/ 429491 w 1648691"/>
              <a:gd name="connsiteY5" fmla="*/ 644633 h 907869"/>
              <a:gd name="connsiteX6" fmla="*/ 512618 w 1648691"/>
              <a:gd name="connsiteY6" fmla="*/ 616924 h 907869"/>
              <a:gd name="connsiteX7" fmla="*/ 872836 w 1648691"/>
              <a:gd name="connsiteY7" fmla="*/ 603069 h 907869"/>
              <a:gd name="connsiteX8" fmla="*/ 914400 w 1648691"/>
              <a:gd name="connsiteY8" fmla="*/ 519942 h 907869"/>
              <a:gd name="connsiteX9" fmla="*/ 942109 w 1648691"/>
              <a:gd name="connsiteY9" fmla="*/ 478379 h 907869"/>
              <a:gd name="connsiteX10" fmla="*/ 983672 w 1648691"/>
              <a:gd name="connsiteY10" fmla="*/ 298269 h 907869"/>
              <a:gd name="connsiteX11" fmla="*/ 1039091 w 1648691"/>
              <a:gd name="connsiteY11" fmla="*/ 228997 h 907869"/>
              <a:gd name="connsiteX12" fmla="*/ 1122218 w 1648691"/>
              <a:gd name="connsiteY12" fmla="*/ 201288 h 907869"/>
              <a:gd name="connsiteX13" fmla="*/ 1357745 w 1648691"/>
              <a:gd name="connsiteY13" fmla="*/ 173579 h 907869"/>
              <a:gd name="connsiteX14" fmla="*/ 1399309 w 1648691"/>
              <a:gd name="connsiteY14" fmla="*/ 159724 h 907869"/>
              <a:gd name="connsiteX15" fmla="*/ 1427018 w 1648691"/>
              <a:gd name="connsiteY15" fmla="*/ 76597 h 907869"/>
              <a:gd name="connsiteX16" fmla="*/ 1482436 w 1648691"/>
              <a:gd name="connsiteY16" fmla="*/ 7324 h 907869"/>
              <a:gd name="connsiteX17" fmla="*/ 1648691 w 1648691"/>
              <a:gd name="connsiteY17" fmla="*/ 7324 h 90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48691" h="907869">
                <a:moveTo>
                  <a:pt x="0" y="907869"/>
                </a:moveTo>
                <a:cubicBezTo>
                  <a:pt x="96982" y="880160"/>
                  <a:pt x="197592" y="862932"/>
                  <a:pt x="290945" y="824742"/>
                </a:cubicBezTo>
                <a:cubicBezTo>
                  <a:pt x="304462" y="819213"/>
                  <a:pt x="297286" y="795702"/>
                  <a:pt x="304800" y="783179"/>
                </a:cubicBezTo>
                <a:cubicBezTo>
                  <a:pt x="311521" y="771978"/>
                  <a:pt x="324349" y="765669"/>
                  <a:pt x="332509" y="755469"/>
                </a:cubicBezTo>
                <a:cubicBezTo>
                  <a:pt x="385286" y="689497"/>
                  <a:pt x="330532" y="733697"/>
                  <a:pt x="401781" y="686197"/>
                </a:cubicBezTo>
                <a:cubicBezTo>
                  <a:pt x="411018" y="672342"/>
                  <a:pt x="415371" y="653458"/>
                  <a:pt x="429491" y="644633"/>
                </a:cubicBezTo>
                <a:cubicBezTo>
                  <a:pt x="454259" y="629153"/>
                  <a:pt x="483432" y="618047"/>
                  <a:pt x="512618" y="616924"/>
                </a:cubicBezTo>
                <a:lnTo>
                  <a:pt x="872836" y="603069"/>
                </a:lnTo>
                <a:cubicBezTo>
                  <a:pt x="952245" y="483957"/>
                  <a:pt x="857040" y="634661"/>
                  <a:pt x="914400" y="519942"/>
                </a:cubicBezTo>
                <a:cubicBezTo>
                  <a:pt x="921847" y="505049"/>
                  <a:pt x="932873" y="492233"/>
                  <a:pt x="942109" y="478379"/>
                </a:cubicBezTo>
                <a:cubicBezTo>
                  <a:pt x="948671" y="445567"/>
                  <a:pt x="974122" y="312593"/>
                  <a:pt x="983672" y="298269"/>
                </a:cubicBezTo>
                <a:cubicBezTo>
                  <a:pt x="993462" y="283584"/>
                  <a:pt x="1019348" y="238868"/>
                  <a:pt x="1039091" y="228997"/>
                </a:cubicBezTo>
                <a:cubicBezTo>
                  <a:pt x="1065215" y="215935"/>
                  <a:pt x="1094509" y="210524"/>
                  <a:pt x="1122218" y="201288"/>
                </a:cubicBezTo>
                <a:cubicBezTo>
                  <a:pt x="1225278" y="166934"/>
                  <a:pt x="1149196" y="188475"/>
                  <a:pt x="1357745" y="173579"/>
                </a:cubicBezTo>
                <a:cubicBezTo>
                  <a:pt x="1371600" y="168961"/>
                  <a:pt x="1390821" y="171608"/>
                  <a:pt x="1399309" y="159724"/>
                </a:cubicBezTo>
                <a:cubicBezTo>
                  <a:pt x="1416286" y="135957"/>
                  <a:pt x="1417782" y="104306"/>
                  <a:pt x="1427018" y="76597"/>
                </a:cubicBezTo>
                <a:cubicBezTo>
                  <a:pt x="1437373" y="45531"/>
                  <a:pt x="1438713" y="13154"/>
                  <a:pt x="1482436" y="7324"/>
                </a:cubicBezTo>
                <a:cubicBezTo>
                  <a:pt x="1537368" y="0"/>
                  <a:pt x="1593273" y="7324"/>
                  <a:pt x="1648691" y="7324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2267744" y="3356992"/>
            <a:ext cx="639175" cy="623455"/>
          </a:xfrm>
          <a:custGeom>
            <a:avLst/>
            <a:gdLst>
              <a:gd name="connsiteX0" fmla="*/ 29575 w 639175"/>
              <a:gd name="connsiteY0" fmla="*/ 0 h 623455"/>
              <a:gd name="connsiteX1" fmla="*/ 15721 w 639175"/>
              <a:gd name="connsiteY1" fmla="*/ 83127 h 623455"/>
              <a:gd name="connsiteX2" fmla="*/ 1866 w 639175"/>
              <a:gd name="connsiteY2" fmla="*/ 124691 h 623455"/>
              <a:gd name="connsiteX3" fmla="*/ 15721 w 639175"/>
              <a:gd name="connsiteY3" fmla="*/ 318655 h 623455"/>
              <a:gd name="connsiteX4" fmla="*/ 57285 w 639175"/>
              <a:gd name="connsiteY4" fmla="*/ 346364 h 623455"/>
              <a:gd name="connsiteX5" fmla="*/ 140412 w 639175"/>
              <a:gd name="connsiteY5" fmla="*/ 374073 h 623455"/>
              <a:gd name="connsiteX6" fmla="*/ 181975 w 639175"/>
              <a:gd name="connsiteY6" fmla="*/ 387927 h 623455"/>
              <a:gd name="connsiteX7" fmla="*/ 417503 w 639175"/>
              <a:gd name="connsiteY7" fmla="*/ 415636 h 623455"/>
              <a:gd name="connsiteX8" fmla="*/ 500630 w 639175"/>
              <a:gd name="connsiteY8" fmla="*/ 457200 h 623455"/>
              <a:gd name="connsiteX9" fmla="*/ 528339 w 639175"/>
              <a:gd name="connsiteY9" fmla="*/ 498764 h 623455"/>
              <a:gd name="connsiteX10" fmla="*/ 611466 w 639175"/>
              <a:gd name="connsiteY10" fmla="*/ 581891 h 623455"/>
              <a:gd name="connsiteX11" fmla="*/ 639175 w 639175"/>
              <a:gd name="connsiteY11" fmla="*/ 623455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175" h="623455">
                <a:moveTo>
                  <a:pt x="29575" y="0"/>
                </a:moveTo>
                <a:cubicBezTo>
                  <a:pt x="24957" y="27709"/>
                  <a:pt x="21815" y="55705"/>
                  <a:pt x="15721" y="83127"/>
                </a:cubicBezTo>
                <a:cubicBezTo>
                  <a:pt x="12553" y="97383"/>
                  <a:pt x="1866" y="110087"/>
                  <a:pt x="1866" y="124691"/>
                </a:cubicBezTo>
                <a:cubicBezTo>
                  <a:pt x="1866" y="189510"/>
                  <a:pt x="0" y="255771"/>
                  <a:pt x="15721" y="318655"/>
                </a:cubicBezTo>
                <a:cubicBezTo>
                  <a:pt x="19760" y="334809"/>
                  <a:pt x="42069" y="339601"/>
                  <a:pt x="57285" y="346364"/>
                </a:cubicBezTo>
                <a:cubicBezTo>
                  <a:pt x="83975" y="358226"/>
                  <a:pt x="112703" y="364837"/>
                  <a:pt x="140412" y="374073"/>
                </a:cubicBezTo>
                <a:lnTo>
                  <a:pt x="181975" y="387927"/>
                </a:lnTo>
                <a:cubicBezTo>
                  <a:pt x="285035" y="422280"/>
                  <a:pt x="208958" y="400741"/>
                  <a:pt x="417503" y="415636"/>
                </a:cubicBezTo>
                <a:cubicBezTo>
                  <a:pt x="451306" y="426904"/>
                  <a:pt x="473774" y="430344"/>
                  <a:pt x="500630" y="457200"/>
                </a:cubicBezTo>
                <a:cubicBezTo>
                  <a:pt x="512404" y="468974"/>
                  <a:pt x="517277" y="486319"/>
                  <a:pt x="528339" y="498764"/>
                </a:cubicBezTo>
                <a:cubicBezTo>
                  <a:pt x="554373" y="528052"/>
                  <a:pt x="589729" y="549286"/>
                  <a:pt x="611466" y="581891"/>
                </a:cubicBezTo>
                <a:lnTo>
                  <a:pt x="639175" y="623455"/>
                </a:ln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987824" y="3789040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1928: </a:t>
            </a:r>
            <a:r>
              <a:rPr lang="it-IT" sz="2800" u="sng" dirty="0" smtClean="0"/>
              <a:t>I PIANO QUINQUENNALE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/>
              <a:t> </a:t>
            </a:r>
            <a:r>
              <a:rPr lang="it-IT" sz="2800" dirty="0" smtClean="0"/>
              <a:t>sviluppo dell’industria PESANTE e dell’industria ELETTRICA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/>
              <a:t> </a:t>
            </a:r>
            <a:r>
              <a:rPr lang="it-IT" sz="2800" dirty="0" smtClean="0"/>
              <a:t>1933: </a:t>
            </a:r>
            <a:r>
              <a:rPr lang="it-IT" sz="2800" u="sng" dirty="0" err="1" smtClean="0"/>
              <a:t>II</a:t>
            </a:r>
            <a:r>
              <a:rPr lang="it-IT" sz="2800" u="sng" dirty="0" smtClean="0"/>
              <a:t> PIANO QUINQUENNALE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/>
              <a:t> </a:t>
            </a:r>
            <a:r>
              <a:rPr lang="it-IT" sz="2800" dirty="0" smtClean="0"/>
              <a:t>1938: </a:t>
            </a:r>
            <a:r>
              <a:rPr lang="it-IT" sz="2800" u="sng" dirty="0" err="1" smtClean="0"/>
              <a:t>III</a:t>
            </a:r>
            <a:r>
              <a:rPr lang="it-IT" sz="2800" u="sng" dirty="0" smtClean="0"/>
              <a:t> PIANO QUINQUENNALE</a:t>
            </a:r>
            <a:endParaRPr lang="it-IT" sz="2800" u="sng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414908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PIANIFICAZIONE</a:t>
            </a:r>
          </a:p>
          <a:p>
            <a:pPr algn="just"/>
            <a:r>
              <a:rPr lang="it-IT" sz="2400" b="1" dirty="0" smtClean="0"/>
              <a:t>CENTRALIZZATA</a:t>
            </a:r>
          </a:p>
          <a:p>
            <a:pPr algn="just"/>
            <a:r>
              <a:rPr lang="it-IT" sz="2400" b="1" dirty="0" smtClean="0"/>
              <a:t>(STATALE)</a:t>
            </a:r>
          </a:p>
          <a:p>
            <a:pPr algn="just"/>
            <a:r>
              <a:rPr lang="it-IT" sz="2400" b="1" dirty="0" smtClean="0"/>
              <a:t>DELL’ECONOMIA</a:t>
            </a:r>
            <a:endParaRPr lang="it-IT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6064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 PIANI QUINQUENNALI</a:t>
            </a:r>
          </a:p>
          <a:p>
            <a:pPr algn="ctr"/>
            <a:r>
              <a:rPr lang="it-IT" sz="2800" b="1" dirty="0" smtClean="0"/>
              <a:t>NON</a:t>
            </a:r>
            <a:r>
              <a:rPr lang="it-IT" sz="2800" dirty="0" smtClean="0"/>
              <a:t> RAGGIUNGONO PIENAMENTE GLI OBIETTIVI</a:t>
            </a:r>
          </a:p>
          <a:p>
            <a:pPr algn="ctr"/>
            <a:r>
              <a:rPr lang="it-IT" sz="2800" i="1" dirty="0" smtClean="0"/>
              <a:t>ma</a:t>
            </a:r>
          </a:p>
          <a:p>
            <a:pPr algn="ctr"/>
            <a:r>
              <a:rPr lang="it-IT" sz="2800" dirty="0" smtClean="0"/>
              <a:t>LA PRODUZIONE RISULTA </a:t>
            </a:r>
            <a:r>
              <a:rPr lang="it-IT" sz="2800" b="1" dirty="0" smtClean="0"/>
              <a:t>QUADRUPLICATA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3995936" y="2780928"/>
            <a:ext cx="4572000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dirty="0" smtClean="0"/>
              <a:t>Nel 1935 </a:t>
            </a:r>
            <a:r>
              <a:rPr lang="it-IT" dirty="0" err="1" smtClean="0"/>
              <a:t>Stachanov</a:t>
            </a:r>
            <a:r>
              <a:rPr lang="it-IT" dirty="0" smtClean="0"/>
              <a:t> ideò una nuova metodologia di estrazione del carbone, riuscendo ad aumentare la produttività della sua squadra fino a quattordici volte, battendo ripetutamente il record del numero di tonnellate di carbone estratte in un turno di lavoro (102 tonnellate di carbone in 5 ore e 45 minuti). </a:t>
            </a:r>
          </a:p>
          <a:p>
            <a:pPr algn="just"/>
            <a:r>
              <a:rPr lang="it-IT" dirty="0" err="1" smtClean="0"/>
              <a:t>Stachanov</a:t>
            </a:r>
            <a:r>
              <a:rPr lang="it-IT" dirty="0" smtClean="0"/>
              <a:t> fu celebrato come "lavoratore modello", dando origine allo stacanovismo, fenomeno volto ad aumentare la produttività: i lavoratori  venivano incoraggiati sia a livello propagandistico che tramite incentivi.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2857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76672"/>
            <a:ext cx="2592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POLITICA</a:t>
            </a:r>
            <a:endParaRPr lang="it-IT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19872" y="836712"/>
            <a:ext cx="37444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REGIME TOTALITARIO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26876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CONTROLLO </a:t>
            </a:r>
            <a:r>
              <a:rPr lang="it-IT" sz="2400" dirty="0" err="1" smtClean="0"/>
              <a:t>DI</a:t>
            </a:r>
            <a:r>
              <a:rPr lang="it-IT" sz="2400" dirty="0" smtClean="0"/>
              <a:t> OGNI ASPETTO DELLA SOCIETA’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7809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CULTO DELLA PERSONALITA’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191683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ELIMINAZIONE </a:t>
            </a:r>
            <a:r>
              <a:rPr lang="it-IT" sz="2400" dirty="0" err="1" smtClean="0"/>
              <a:t>DI</a:t>
            </a:r>
            <a:r>
              <a:rPr lang="it-IT" sz="2400" dirty="0" smtClean="0"/>
              <a:t> OGNI OPPOSIZIONE</a:t>
            </a:r>
            <a:endParaRPr lang="it-IT" sz="2400" b="1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2843808" y="134076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2555776" y="1412776"/>
            <a:ext cx="115212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851920" y="1412776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177767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6516216" y="23488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CHIESA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3284984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GRANDI PURGHE</a:t>
            </a:r>
            <a:r>
              <a:rPr lang="it-IT" sz="2400" dirty="0" smtClean="0"/>
              <a:t>” STALINIANE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</a:t>
            </a:r>
            <a:r>
              <a:rPr lang="it-IT" sz="2200" b="1" dirty="0" smtClean="0"/>
              <a:t>Controllo</a:t>
            </a:r>
            <a:r>
              <a:rPr lang="it-IT" sz="2200" dirty="0" smtClean="0"/>
              <a:t> poliziesco; lunghe “</a:t>
            </a:r>
            <a:r>
              <a:rPr lang="it-IT" sz="2200" b="1" dirty="0" smtClean="0"/>
              <a:t>liste</a:t>
            </a:r>
            <a:r>
              <a:rPr lang="it-IT" sz="2200" dirty="0" smtClean="0"/>
              <a:t>” di epurati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Violenze e torture per estorcere </a:t>
            </a:r>
            <a:r>
              <a:rPr lang="it-IT" sz="2200" b="1" dirty="0" smtClean="0"/>
              <a:t>confessioni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Condanne a morte, </a:t>
            </a:r>
            <a:r>
              <a:rPr lang="it-IT" sz="2200" b="1" dirty="0" smtClean="0"/>
              <a:t>GULAG</a:t>
            </a:r>
            <a:r>
              <a:rPr lang="it-IT" sz="2200" dirty="0" smtClean="0"/>
              <a:t> (campi di concentramento e di lavoro forzato)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/>
              <a:t> </a:t>
            </a:r>
            <a:r>
              <a:rPr lang="it-IT" sz="2200" b="1" dirty="0" err="1" smtClean="0"/>
              <a:t>Trotsky</a:t>
            </a:r>
            <a:r>
              <a:rPr lang="it-IT" sz="2200" dirty="0" smtClean="0"/>
              <a:t> come capro espiatorio (ucciso in Messico, 1940)</a:t>
            </a:r>
          </a:p>
        </p:txBody>
      </p:sp>
      <p:cxnSp>
        <p:nvCxnSpPr>
          <p:cNvPr id="19" name="Connettore 2 18"/>
          <p:cNvCxnSpPr>
            <a:endCxn id="15" idx="1"/>
          </p:cNvCxnSpPr>
          <p:nvPr/>
        </p:nvCxnSpPr>
        <p:spPr>
          <a:xfrm>
            <a:off x="5940152" y="2492896"/>
            <a:ext cx="576064" cy="8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940152" y="2492896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627784" y="3717032"/>
            <a:ext cx="619268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Le “grandi purghe” eliminano ogni opposizione </a:t>
            </a:r>
            <a:r>
              <a:rPr lang="it-IT" sz="2400" dirty="0" err="1" smtClean="0"/>
              <a:t>ma…</a:t>
            </a:r>
            <a:endParaRPr lang="it-IT" sz="2400" dirty="0" smtClean="0"/>
          </a:p>
          <a:p>
            <a:pPr algn="just"/>
            <a:endParaRPr lang="it-IT" sz="2400" dirty="0" smtClean="0"/>
          </a:p>
          <a:p>
            <a:pPr algn="just">
              <a:buFont typeface="Wingdings"/>
              <a:buChar char="à"/>
            </a:pPr>
            <a:r>
              <a:rPr lang="it-IT" sz="2400" dirty="0" smtClean="0">
                <a:sym typeface="Wingdings" pitchFamily="2" charset="2"/>
              </a:rPr>
              <a:t>VENGONO </a:t>
            </a:r>
            <a:r>
              <a:rPr lang="it-IT" sz="2400" u="sng" dirty="0" smtClean="0">
                <a:sym typeface="Wingdings" pitchFamily="2" charset="2"/>
              </a:rPr>
              <a:t>INDEBOLITITI</a:t>
            </a:r>
            <a:r>
              <a:rPr lang="it-IT" sz="2400" dirty="0" smtClean="0">
                <a:sym typeface="Wingdings" pitchFamily="2" charset="2"/>
              </a:rPr>
              <a:t> I VERTICI </a:t>
            </a:r>
            <a:r>
              <a:rPr lang="it-IT" sz="2400" dirty="0" err="1" smtClean="0">
                <a:sym typeface="Wingdings" pitchFamily="2" charset="2"/>
              </a:rPr>
              <a:t>DI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b="1" dirty="0" smtClean="0">
                <a:sym typeface="Wingdings" pitchFamily="2" charset="2"/>
              </a:rPr>
              <a:t>ESERCITO</a:t>
            </a:r>
            <a:r>
              <a:rPr lang="it-IT" sz="2400" dirty="0" smtClean="0">
                <a:sym typeface="Wingdings" pitchFamily="2" charset="2"/>
              </a:rPr>
              <a:t>, </a:t>
            </a:r>
            <a:r>
              <a:rPr lang="it-IT" sz="2400" b="1" dirty="0" smtClean="0">
                <a:sym typeface="Wingdings" pitchFamily="2" charset="2"/>
              </a:rPr>
              <a:t>BUROCRAZIA</a:t>
            </a:r>
            <a:r>
              <a:rPr lang="it-IT" sz="2400" dirty="0" smtClean="0">
                <a:sym typeface="Wingdings" pitchFamily="2" charset="2"/>
              </a:rPr>
              <a:t>, </a:t>
            </a:r>
            <a:r>
              <a:rPr lang="it-IT" sz="2400" b="1" dirty="0" smtClean="0">
                <a:sym typeface="Wingdings" pitchFamily="2" charset="2"/>
              </a:rPr>
              <a:t>ECONOMIA</a:t>
            </a:r>
          </a:p>
          <a:p>
            <a:pPr algn="just"/>
            <a:r>
              <a:rPr lang="it-IT" sz="2400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622401" cy="277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95536" y="1052736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Dunque </a:t>
            </a: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ruolo </a:t>
            </a:r>
            <a:r>
              <a:rPr lang="it-IT" sz="2000" dirty="0" smtClean="0"/>
              <a:t>sempre crescente </a:t>
            </a:r>
            <a:r>
              <a:rPr lang="it-IT" sz="2000" dirty="0" smtClean="0"/>
              <a:t>dello </a:t>
            </a:r>
            <a:r>
              <a:rPr lang="it-IT" sz="2000" b="1" dirty="0" smtClean="0">
                <a:solidFill>
                  <a:srgbClr val="FF0000"/>
                </a:solidFill>
              </a:rPr>
              <a:t>STATO</a:t>
            </a:r>
            <a:r>
              <a:rPr lang="it-IT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pianificazione </a:t>
            </a:r>
            <a:r>
              <a:rPr lang="it-IT" sz="2000" dirty="0" smtClean="0"/>
              <a:t>dell’economia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controllo della società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gigantesca </a:t>
            </a:r>
            <a:r>
              <a:rPr lang="it-IT" sz="2000" dirty="0" smtClean="0"/>
              <a:t>opera di </a:t>
            </a:r>
            <a:r>
              <a:rPr lang="it-IT" sz="2000" dirty="0" smtClean="0"/>
              <a:t>repressione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esigenze </a:t>
            </a:r>
            <a:r>
              <a:rPr lang="it-IT" sz="2000" dirty="0" smtClean="0"/>
              <a:t>di difesa </a:t>
            </a:r>
            <a:r>
              <a:rPr lang="it-IT" sz="2000" dirty="0" smtClean="0"/>
              <a:t>nazionale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 algn="just"/>
            <a:r>
              <a:rPr lang="it-IT" sz="2000" dirty="0" smtClean="0"/>
              <a:t>T</a:t>
            </a:r>
            <a:r>
              <a:rPr lang="it-IT" sz="2000" dirty="0" smtClean="0"/>
              <a:t>eoria </a:t>
            </a:r>
            <a:r>
              <a:rPr lang="it-IT" sz="2000" dirty="0" smtClean="0"/>
              <a:t>dello Stato fortemente </a:t>
            </a:r>
            <a:r>
              <a:rPr lang="it-IT" sz="2000" b="1" dirty="0" smtClean="0"/>
              <a:t>contraria rispetto </a:t>
            </a:r>
            <a:r>
              <a:rPr lang="it-IT" sz="2000" b="1" dirty="0" smtClean="0"/>
              <a:t>ai principi del </a:t>
            </a:r>
            <a:r>
              <a:rPr lang="it-IT" sz="2000" b="1" dirty="0" smtClean="0"/>
              <a:t>marxismo</a:t>
            </a:r>
            <a:r>
              <a:rPr lang="it-IT" sz="2000" dirty="0" smtClean="0"/>
              <a:t>. </a:t>
            </a:r>
            <a:endParaRPr lang="it-IT" sz="2000" dirty="0" smtClean="0"/>
          </a:p>
          <a:p>
            <a:pPr algn="just"/>
            <a:r>
              <a:rPr lang="it-IT" sz="2000" dirty="0" smtClean="0"/>
              <a:t>Stalin sosteneva </a:t>
            </a:r>
            <a:r>
              <a:rPr lang="it-IT" sz="2000" dirty="0" smtClean="0"/>
              <a:t>che quanto maggiormente il socialismo sarebbe progredito, tanto sarebbero aumentate le </a:t>
            </a:r>
            <a:r>
              <a:rPr lang="it-IT" sz="2000" b="1" dirty="0" smtClean="0"/>
              <a:t>resistenze ad esso</a:t>
            </a:r>
            <a:r>
              <a:rPr lang="it-IT" sz="2000" dirty="0" smtClean="0"/>
              <a:t>, sia dentro che fuori la nazione</a:t>
            </a:r>
            <a:r>
              <a:rPr lang="it-IT" sz="2000" dirty="0" smtClean="0"/>
              <a:t>. Lo Stato doveva prendere in mano la situazione.  Ciò: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legittimava </a:t>
            </a:r>
            <a:r>
              <a:rPr lang="it-IT" sz="2000" b="1" dirty="0" smtClean="0"/>
              <a:t>il terrore di massa</a:t>
            </a:r>
            <a:r>
              <a:rPr lang="it-IT" sz="2000" dirty="0" smtClean="0"/>
              <a:t>, </a:t>
            </a:r>
            <a:endParaRPr lang="it-IT" sz="20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rappresentava </a:t>
            </a:r>
            <a:r>
              <a:rPr lang="it-IT" sz="2000" b="1" dirty="0" smtClean="0"/>
              <a:t>l’esatto </a:t>
            </a:r>
            <a:r>
              <a:rPr lang="it-IT" sz="2000" b="1" dirty="0" smtClean="0"/>
              <a:t>opposto </a:t>
            </a:r>
            <a:r>
              <a:rPr lang="it-IT" sz="2000" b="1" dirty="0" smtClean="0"/>
              <a:t>dell’idea </a:t>
            </a:r>
            <a:r>
              <a:rPr lang="it-IT" sz="2000" b="1" dirty="0" smtClean="0"/>
              <a:t>marxiana </a:t>
            </a:r>
            <a:r>
              <a:rPr lang="it-IT" sz="2000" dirty="0" smtClean="0"/>
              <a:t>e leniniana dello sviluppo sociale, in base alla quale al progresso nella costruzione della società nuova avrebbe dovuto corrispondere un esaurirsi delle funzioni del vecchio Stato. </a:t>
            </a:r>
            <a:r>
              <a:rPr lang="it-IT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r>
              <a:rPr lang="it-IT" sz="2000" dirty="0" smtClean="0"/>
              <a:t>Insomma, l’URSS di Stalin è, potremmo dire,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ultra-statalista</a:t>
            </a:r>
            <a:r>
              <a:rPr lang="it-IT" dirty="0" smtClean="0"/>
              <a:t>.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4283968" y="1340768"/>
            <a:ext cx="7200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88640"/>
            <a:ext cx="79928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1934</a:t>
            </a:r>
            <a:r>
              <a:rPr lang="it-IT" sz="2400" dirty="0" smtClean="0"/>
              <a:t>: ammissione dell’URSS nella </a:t>
            </a:r>
            <a:r>
              <a:rPr lang="it-IT" sz="2400" b="1" dirty="0" err="1" smtClean="0"/>
              <a:t>SdN</a:t>
            </a:r>
            <a:r>
              <a:rPr lang="it-IT" sz="2400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proposte </a:t>
            </a:r>
            <a:r>
              <a:rPr lang="it-IT" sz="2400" dirty="0" smtClean="0"/>
              <a:t>di </a:t>
            </a:r>
            <a:r>
              <a:rPr lang="it-IT" sz="2400" b="1" dirty="0" smtClean="0"/>
              <a:t>disarmo</a:t>
            </a:r>
            <a:r>
              <a:rPr lang="it-IT" sz="2400" dirty="0" smtClean="0"/>
              <a:t> generale </a:t>
            </a:r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cercò </a:t>
            </a:r>
            <a:r>
              <a:rPr lang="it-IT" sz="2400" dirty="0" smtClean="0"/>
              <a:t>di favorire una stretta collaborazione antifascista sia fra i vari Paesi sia al loro interno (politica dei "</a:t>
            </a:r>
            <a:r>
              <a:rPr lang="it-IT" sz="2400" b="1" dirty="0" smtClean="0"/>
              <a:t>fronti </a:t>
            </a:r>
            <a:r>
              <a:rPr lang="it-IT" sz="2400" b="1" dirty="0" smtClean="0"/>
              <a:t>popolari</a:t>
            </a:r>
            <a:r>
              <a:rPr lang="it-IT" sz="2400" dirty="0" smtClean="0"/>
              <a:t>“ antifascisti da creare in ogni Paese).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1935</a:t>
            </a:r>
            <a:r>
              <a:rPr lang="it-IT" sz="2400" dirty="0" smtClean="0"/>
              <a:t>: </a:t>
            </a:r>
            <a:r>
              <a:rPr lang="it-IT" sz="2400" b="1" dirty="0" smtClean="0"/>
              <a:t>patti </a:t>
            </a:r>
            <a:r>
              <a:rPr lang="it-IT" sz="2400" b="1" dirty="0" smtClean="0"/>
              <a:t>di amicizia </a:t>
            </a:r>
            <a:r>
              <a:rPr lang="it-IT" sz="2400" dirty="0" smtClean="0"/>
              <a:t>e reciproca assistenza con la </a:t>
            </a:r>
            <a:r>
              <a:rPr lang="it-IT" sz="2400" b="1" dirty="0" smtClean="0"/>
              <a:t>Francia</a:t>
            </a:r>
            <a:r>
              <a:rPr lang="it-IT" sz="2400" dirty="0" smtClean="0"/>
              <a:t> e la </a:t>
            </a:r>
            <a:r>
              <a:rPr lang="it-IT" sz="2400" b="1" dirty="0" smtClean="0"/>
              <a:t>Cecoslovacchia</a:t>
            </a:r>
            <a:r>
              <a:rPr lang="it-IT" sz="2400" dirty="0" smtClean="0"/>
              <a:t>; </a:t>
            </a:r>
            <a:endParaRPr lang="it-IT" sz="2400" dirty="0" smtClean="0"/>
          </a:p>
          <a:p>
            <a:pPr algn="just"/>
            <a:endParaRPr lang="it-IT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1936</a:t>
            </a:r>
            <a:r>
              <a:rPr lang="it-IT" sz="2400" dirty="0" smtClean="0"/>
              <a:t>: aiuti </a:t>
            </a:r>
            <a:r>
              <a:rPr lang="it-IT" sz="2400" dirty="0" smtClean="0"/>
              <a:t>militari </a:t>
            </a:r>
            <a:r>
              <a:rPr lang="it-IT" sz="2400" dirty="0" smtClean="0"/>
              <a:t>alla </a:t>
            </a:r>
            <a:r>
              <a:rPr lang="it-IT" sz="2400" dirty="0" smtClean="0"/>
              <a:t>Spagna repubblicana </a:t>
            </a:r>
            <a:r>
              <a:rPr lang="it-IT" sz="2400" b="1" dirty="0" smtClean="0"/>
              <a:t>contro Franco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endParaRPr lang="it-IT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21088"/>
            <a:ext cx="2876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79512" y="4293096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1938</a:t>
            </a:r>
            <a:r>
              <a:rPr lang="it-IT" sz="2400" dirty="0" smtClean="0"/>
              <a:t>: l’URSS non è invitata alla </a:t>
            </a:r>
            <a:r>
              <a:rPr lang="it-IT" sz="2400" b="1" dirty="0" smtClean="0"/>
              <a:t>Conferenza di Monaco</a:t>
            </a:r>
            <a:r>
              <a:rPr lang="it-IT" sz="2400" dirty="0" smtClean="0"/>
              <a:t>; duro colpo per la politica "collaborazionista" di Stalin che a </a:t>
            </a:r>
            <a:r>
              <a:rPr lang="it-IT" sz="2400" dirty="0" err="1" smtClean="0"/>
              <a:t>Litvinov</a:t>
            </a:r>
            <a:r>
              <a:rPr lang="it-IT" sz="2400" dirty="0" smtClean="0"/>
              <a:t> </a:t>
            </a:r>
            <a:r>
              <a:rPr lang="it-IT" sz="2400" dirty="0" smtClean="0"/>
              <a:t>(min. degli esteri) sostituisce </a:t>
            </a:r>
            <a:r>
              <a:rPr lang="it-IT" sz="2400" b="1" dirty="0" smtClean="0"/>
              <a:t>Molotov</a:t>
            </a:r>
            <a:r>
              <a:rPr lang="it-IT" sz="2400" dirty="0" smtClean="0"/>
              <a:t>. 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650</Words>
  <Application>Microsoft Office PowerPoint</Application>
  <PresentationFormat>Presentazione su schermo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L’URSS DI STALIN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L’URSS DI STALIN</dc:title>
  <dc:creator>Simone</dc:creator>
  <cp:lastModifiedBy>Simone</cp:lastModifiedBy>
  <cp:revision>18</cp:revision>
  <dcterms:created xsi:type="dcterms:W3CDTF">2017-03-01T13:17:06Z</dcterms:created>
  <dcterms:modified xsi:type="dcterms:W3CDTF">2017-03-01T18:10:35Z</dcterms:modified>
</cp:coreProperties>
</file>